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21383625" cy="1511935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B4D472"/>
    <a:srgbClr val="DE6192"/>
    <a:srgbClr val="2CA9D3"/>
    <a:srgbClr val="845C86"/>
    <a:srgbClr val="FED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087" autoAdjust="0"/>
  </p:normalViewPr>
  <p:slideViewPr>
    <p:cSldViewPr snapToGrid="0">
      <p:cViewPr varScale="1">
        <p:scale>
          <a:sx n="27" d="100"/>
          <a:sy n="27" d="100"/>
        </p:scale>
        <p:origin x="1332" y="88"/>
      </p:cViewPr>
      <p:guideLst>
        <p:guide orient="horz" pos="4762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2763A-401B-4C9A-A253-327703BA0712}" type="datetimeFigureOut">
              <a:rPr lang="de-DE" smtClean="0"/>
              <a:t>29.10.2022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7098E-8004-4ACB-BE09-0FAFBF5BB2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10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B89DF9-5E69-1147-B138-809446307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7" y="0"/>
            <a:ext cx="2137257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5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DF2F51-ECC7-8D40-9AB7-CDE2B8A28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7" y="0"/>
            <a:ext cx="2137257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61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hyperlink" Target="https://www.berufssprache-deutsch.bayern.de/fileadmin/user_upload/BSD/Uploads_BSD_und_BV/BSD_Lehrplan_Deutsch/lehrplan_d_bs_genehmigt_07.2016.pdf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hyperlink" Target="https://www.berufssprache-deutsch.bayern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erufssprache-deutsch.bayern.de/unterrichtsprinzip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www.berufssprache-deutsch.bayern.de/schulkonzept/" TargetMode="External"/><Relationship Id="rId14" Type="http://schemas.openxmlformats.org/officeDocument/2006/relationships/hyperlink" Target="https://www.kmk.org/fileadmin/Dateien/veroeffentlichungen_beschluesse/2019/2019_12_05-Sprachsensibler-Unterricht-berufl-Schul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4">
            <a:extLst>
              <a:ext uri="{FF2B5EF4-FFF2-40B4-BE49-F238E27FC236}">
                <a16:creationId xmlns:a16="http://schemas.microsoft.com/office/drawing/2014/main" id="{DBCA23F4-382D-CD42-BA1C-5E3116C7200D}"/>
              </a:ext>
            </a:extLst>
          </p:cNvPr>
          <p:cNvSpPr/>
          <p:nvPr/>
        </p:nvSpPr>
        <p:spPr>
          <a:xfrm>
            <a:off x="1112897" y="6472962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Google Shape;15;p4">
            <a:extLst>
              <a:ext uri="{FF2B5EF4-FFF2-40B4-BE49-F238E27FC236}">
                <a16:creationId xmlns:a16="http://schemas.microsoft.com/office/drawing/2014/main" id="{3A5B3B11-5D25-6B44-A589-DBF0C5AE190C}"/>
              </a:ext>
            </a:extLst>
          </p:cNvPr>
          <p:cNvSpPr/>
          <p:nvPr/>
        </p:nvSpPr>
        <p:spPr>
          <a:xfrm>
            <a:off x="5395993" y="214136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Google Shape;16;p4">
            <a:extLst>
              <a:ext uri="{FF2B5EF4-FFF2-40B4-BE49-F238E27FC236}">
                <a16:creationId xmlns:a16="http://schemas.microsoft.com/office/drawing/2014/main" id="{53680571-CA14-814B-A1EB-AADD8C5E98D8}"/>
              </a:ext>
            </a:extLst>
          </p:cNvPr>
          <p:cNvSpPr/>
          <p:nvPr/>
        </p:nvSpPr>
        <p:spPr>
          <a:xfrm>
            <a:off x="5548393" y="229376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Google Shape;17;p4">
            <a:extLst>
              <a:ext uri="{FF2B5EF4-FFF2-40B4-BE49-F238E27FC236}">
                <a16:creationId xmlns:a16="http://schemas.microsoft.com/office/drawing/2014/main" id="{F591AD4F-6EC4-CF4C-A919-F00EF0788514}"/>
              </a:ext>
            </a:extLst>
          </p:cNvPr>
          <p:cNvSpPr/>
          <p:nvPr/>
        </p:nvSpPr>
        <p:spPr>
          <a:xfrm>
            <a:off x="5700793" y="244616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18;p4">
            <a:extLst>
              <a:ext uri="{FF2B5EF4-FFF2-40B4-BE49-F238E27FC236}">
                <a16:creationId xmlns:a16="http://schemas.microsoft.com/office/drawing/2014/main" id="{0DC6BB2C-ED6C-1D4F-8BE0-57DD604CF7A3}"/>
              </a:ext>
            </a:extLst>
          </p:cNvPr>
          <p:cNvSpPr/>
          <p:nvPr/>
        </p:nvSpPr>
        <p:spPr>
          <a:xfrm>
            <a:off x="7592295" y="643930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19;p4">
            <a:extLst>
              <a:ext uri="{FF2B5EF4-FFF2-40B4-BE49-F238E27FC236}">
                <a16:creationId xmlns:a16="http://schemas.microsoft.com/office/drawing/2014/main" id="{DBB9C70D-1622-1F49-9793-604753DA3A5B}"/>
              </a:ext>
            </a:extLst>
          </p:cNvPr>
          <p:cNvSpPr/>
          <p:nvPr/>
        </p:nvSpPr>
        <p:spPr>
          <a:xfrm>
            <a:off x="1265297" y="6625362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Google Shape;20;p4">
            <a:extLst>
              <a:ext uri="{FF2B5EF4-FFF2-40B4-BE49-F238E27FC236}">
                <a16:creationId xmlns:a16="http://schemas.microsoft.com/office/drawing/2014/main" id="{EBF096AF-BC16-2C44-B42F-ECA4E7FB44C5}"/>
              </a:ext>
            </a:extLst>
          </p:cNvPr>
          <p:cNvSpPr/>
          <p:nvPr/>
        </p:nvSpPr>
        <p:spPr>
          <a:xfrm>
            <a:off x="1417697" y="6777762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C56681A5-35D0-224A-965D-628D5B2BD629}"/>
              </a:ext>
            </a:extLst>
          </p:cNvPr>
          <p:cNvSpPr/>
          <p:nvPr/>
        </p:nvSpPr>
        <p:spPr>
          <a:xfrm>
            <a:off x="4428796" y="6439307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Google Shape;22;p4">
            <a:extLst>
              <a:ext uri="{FF2B5EF4-FFF2-40B4-BE49-F238E27FC236}">
                <a16:creationId xmlns:a16="http://schemas.microsoft.com/office/drawing/2014/main" id="{CA76B553-5D6C-6743-8E18-6D824510042C}"/>
              </a:ext>
            </a:extLst>
          </p:cNvPr>
          <p:cNvSpPr/>
          <p:nvPr/>
        </p:nvSpPr>
        <p:spPr>
          <a:xfrm>
            <a:off x="4581196" y="6591707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23;p4">
            <a:extLst>
              <a:ext uri="{FF2B5EF4-FFF2-40B4-BE49-F238E27FC236}">
                <a16:creationId xmlns:a16="http://schemas.microsoft.com/office/drawing/2014/main" id="{63BE4DDA-984A-A94D-A5DA-420AD60E3CCF}"/>
              </a:ext>
            </a:extLst>
          </p:cNvPr>
          <p:cNvSpPr/>
          <p:nvPr/>
        </p:nvSpPr>
        <p:spPr>
          <a:xfrm>
            <a:off x="4733596" y="6744107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24;p4">
            <a:extLst>
              <a:ext uri="{FF2B5EF4-FFF2-40B4-BE49-F238E27FC236}">
                <a16:creationId xmlns:a16="http://schemas.microsoft.com/office/drawing/2014/main" id="{3833DB0D-2F7F-4045-BA26-01E16CEC4911}"/>
              </a:ext>
            </a:extLst>
          </p:cNvPr>
          <p:cNvSpPr/>
          <p:nvPr/>
        </p:nvSpPr>
        <p:spPr>
          <a:xfrm>
            <a:off x="4201993" y="10458059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Google Shape;25;p4">
            <a:extLst>
              <a:ext uri="{FF2B5EF4-FFF2-40B4-BE49-F238E27FC236}">
                <a16:creationId xmlns:a16="http://schemas.microsoft.com/office/drawing/2014/main" id="{C2D2B420-1024-B744-B010-5D05E3D005D1}"/>
              </a:ext>
            </a:extLst>
          </p:cNvPr>
          <p:cNvSpPr/>
          <p:nvPr/>
        </p:nvSpPr>
        <p:spPr>
          <a:xfrm>
            <a:off x="4354393" y="10610459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" name="Google Shape;26;p4">
            <a:extLst>
              <a:ext uri="{FF2B5EF4-FFF2-40B4-BE49-F238E27FC236}">
                <a16:creationId xmlns:a16="http://schemas.microsoft.com/office/drawing/2014/main" id="{3BA64AFB-03F0-B347-B6CA-278D5ECE5F3D}"/>
              </a:ext>
            </a:extLst>
          </p:cNvPr>
          <p:cNvSpPr/>
          <p:nvPr/>
        </p:nvSpPr>
        <p:spPr>
          <a:xfrm>
            <a:off x="4506793" y="10762859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27;p4">
            <a:extLst>
              <a:ext uri="{FF2B5EF4-FFF2-40B4-BE49-F238E27FC236}">
                <a16:creationId xmlns:a16="http://schemas.microsoft.com/office/drawing/2014/main" id="{37094D44-98E6-1A47-A6CE-75D0AD2516B2}"/>
              </a:ext>
            </a:extLst>
          </p:cNvPr>
          <p:cNvSpPr/>
          <p:nvPr/>
        </p:nvSpPr>
        <p:spPr>
          <a:xfrm>
            <a:off x="7744695" y="659170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Google Shape;28;p4">
            <a:extLst>
              <a:ext uri="{FF2B5EF4-FFF2-40B4-BE49-F238E27FC236}">
                <a16:creationId xmlns:a16="http://schemas.microsoft.com/office/drawing/2014/main" id="{D0B23A03-0A7D-4C46-AC37-FDAD4712DF81}"/>
              </a:ext>
            </a:extLst>
          </p:cNvPr>
          <p:cNvSpPr/>
          <p:nvPr/>
        </p:nvSpPr>
        <p:spPr>
          <a:xfrm>
            <a:off x="7897095" y="674410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" name="Google Shape;29;p4">
            <a:extLst>
              <a:ext uri="{FF2B5EF4-FFF2-40B4-BE49-F238E27FC236}">
                <a16:creationId xmlns:a16="http://schemas.microsoft.com/office/drawing/2014/main" id="{95573B39-FD41-3049-B038-C45773AB5612}"/>
              </a:ext>
            </a:extLst>
          </p:cNvPr>
          <p:cNvSpPr/>
          <p:nvPr/>
        </p:nvSpPr>
        <p:spPr>
          <a:xfrm>
            <a:off x="11115589" y="647406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Google Shape;30;p4">
            <a:extLst>
              <a:ext uri="{FF2B5EF4-FFF2-40B4-BE49-F238E27FC236}">
                <a16:creationId xmlns:a16="http://schemas.microsoft.com/office/drawing/2014/main" id="{862B921D-F343-DC4A-9A0A-727AEDCB81FA}"/>
              </a:ext>
            </a:extLst>
          </p:cNvPr>
          <p:cNvSpPr/>
          <p:nvPr/>
        </p:nvSpPr>
        <p:spPr>
          <a:xfrm>
            <a:off x="11267989" y="662646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Google Shape;31;p4">
            <a:extLst>
              <a:ext uri="{FF2B5EF4-FFF2-40B4-BE49-F238E27FC236}">
                <a16:creationId xmlns:a16="http://schemas.microsoft.com/office/drawing/2014/main" id="{A3E97E27-CB85-F04A-836D-C45A7C7B2E48}"/>
              </a:ext>
            </a:extLst>
          </p:cNvPr>
          <p:cNvSpPr/>
          <p:nvPr/>
        </p:nvSpPr>
        <p:spPr>
          <a:xfrm>
            <a:off x="11420389" y="677886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Google Shape;32;p4">
            <a:extLst>
              <a:ext uri="{FF2B5EF4-FFF2-40B4-BE49-F238E27FC236}">
                <a16:creationId xmlns:a16="http://schemas.microsoft.com/office/drawing/2014/main" id="{3992A75D-4A43-BB4F-813E-F52A3B527EE2}"/>
              </a:ext>
            </a:extLst>
          </p:cNvPr>
          <p:cNvSpPr/>
          <p:nvPr/>
        </p:nvSpPr>
        <p:spPr>
          <a:xfrm>
            <a:off x="9192912" y="11022059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Google Shape;33;p4">
            <a:extLst>
              <a:ext uri="{FF2B5EF4-FFF2-40B4-BE49-F238E27FC236}">
                <a16:creationId xmlns:a16="http://schemas.microsoft.com/office/drawing/2014/main" id="{997A7A84-26B5-D147-AD9F-2D97E9A05E92}"/>
              </a:ext>
            </a:extLst>
          </p:cNvPr>
          <p:cNvSpPr/>
          <p:nvPr/>
        </p:nvSpPr>
        <p:spPr>
          <a:xfrm>
            <a:off x="9345312" y="11174459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" name="Google Shape;34;p4">
            <a:extLst>
              <a:ext uri="{FF2B5EF4-FFF2-40B4-BE49-F238E27FC236}">
                <a16:creationId xmlns:a16="http://schemas.microsoft.com/office/drawing/2014/main" id="{FB34D008-2C86-E64A-9043-648035627743}"/>
              </a:ext>
            </a:extLst>
          </p:cNvPr>
          <p:cNvSpPr/>
          <p:nvPr/>
        </p:nvSpPr>
        <p:spPr>
          <a:xfrm>
            <a:off x="9497712" y="11326859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Google Shape;35;p4">
            <a:extLst>
              <a:ext uri="{FF2B5EF4-FFF2-40B4-BE49-F238E27FC236}">
                <a16:creationId xmlns:a16="http://schemas.microsoft.com/office/drawing/2014/main" id="{319A63C9-46ED-0249-9AB7-C573D7A761CD}"/>
              </a:ext>
            </a:extLst>
          </p:cNvPr>
          <p:cNvSpPr/>
          <p:nvPr/>
        </p:nvSpPr>
        <p:spPr>
          <a:xfrm>
            <a:off x="17576398" y="458633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Google Shape;36;p4">
            <a:extLst>
              <a:ext uri="{FF2B5EF4-FFF2-40B4-BE49-F238E27FC236}">
                <a16:creationId xmlns:a16="http://schemas.microsoft.com/office/drawing/2014/main" id="{0D06DEBA-C89D-B44F-A0C6-07CF2F7AB5F9}"/>
              </a:ext>
            </a:extLst>
          </p:cNvPr>
          <p:cNvSpPr/>
          <p:nvPr/>
        </p:nvSpPr>
        <p:spPr>
          <a:xfrm>
            <a:off x="17728798" y="473873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Google Shape;37;p4">
            <a:extLst>
              <a:ext uri="{FF2B5EF4-FFF2-40B4-BE49-F238E27FC236}">
                <a16:creationId xmlns:a16="http://schemas.microsoft.com/office/drawing/2014/main" id="{3F0CC97A-37FB-F14F-999C-B899917DBC4B}"/>
              </a:ext>
            </a:extLst>
          </p:cNvPr>
          <p:cNvSpPr/>
          <p:nvPr/>
        </p:nvSpPr>
        <p:spPr>
          <a:xfrm>
            <a:off x="17881198" y="489113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" name="Google Shape;38;p4">
            <a:extLst>
              <a:ext uri="{FF2B5EF4-FFF2-40B4-BE49-F238E27FC236}">
                <a16:creationId xmlns:a16="http://schemas.microsoft.com/office/drawing/2014/main" id="{64F801AF-50D6-A84E-9C9A-85909A6C5771}"/>
              </a:ext>
            </a:extLst>
          </p:cNvPr>
          <p:cNvSpPr/>
          <p:nvPr/>
        </p:nvSpPr>
        <p:spPr>
          <a:xfrm>
            <a:off x="14336333" y="95891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" name="Google Shape;39;p4">
            <a:extLst>
              <a:ext uri="{FF2B5EF4-FFF2-40B4-BE49-F238E27FC236}">
                <a16:creationId xmlns:a16="http://schemas.microsoft.com/office/drawing/2014/main" id="{66BBD151-68EC-5044-96B6-C48CED5BE6A2}"/>
              </a:ext>
            </a:extLst>
          </p:cNvPr>
          <p:cNvSpPr/>
          <p:nvPr/>
        </p:nvSpPr>
        <p:spPr>
          <a:xfrm>
            <a:off x="14488733" y="97415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" name="Google Shape;40;p4">
            <a:extLst>
              <a:ext uri="{FF2B5EF4-FFF2-40B4-BE49-F238E27FC236}">
                <a16:creationId xmlns:a16="http://schemas.microsoft.com/office/drawing/2014/main" id="{AE855A82-A842-574E-90D5-646779E40248}"/>
              </a:ext>
            </a:extLst>
          </p:cNvPr>
          <p:cNvSpPr/>
          <p:nvPr/>
        </p:nvSpPr>
        <p:spPr>
          <a:xfrm>
            <a:off x="14641133" y="98939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" name="Google Shape;41;p4">
            <a:extLst>
              <a:ext uri="{FF2B5EF4-FFF2-40B4-BE49-F238E27FC236}">
                <a16:creationId xmlns:a16="http://schemas.microsoft.com/office/drawing/2014/main" id="{F5DFD50E-491C-7245-A0FD-A72CF503E251}"/>
              </a:ext>
            </a:extLst>
          </p:cNvPr>
          <p:cNvSpPr/>
          <p:nvPr/>
        </p:nvSpPr>
        <p:spPr>
          <a:xfrm>
            <a:off x="17576398" y="95891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Google Shape;42;p4">
            <a:extLst>
              <a:ext uri="{FF2B5EF4-FFF2-40B4-BE49-F238E27FC236}">
                <a16:creationId xmlns:a16="http://schemas.microsoft.com/office/drawing/2014/main" id="{3FE7A4E9-A7EC-DC4A-8AC5-561A9CB58233}"/>
              </a:ext>
            </a:extLst>
          </p:cNvPr>
          <p:cNvSpPr/>
          <p:nvPr/>
        </p:nvSpPr>
        <p:spPr>
          <a:xfrm>
            <a:off x="17728798" y="97415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" name="Google Shape;43;p4">
            <a:extLst>
              <a:ext uri="{FF2B5EF4-FFF2-40B4-BE49-F238E27FC236}">
                <a16:creationId xmlns:a16="http://schemas.microsoft.com/office/drawing/2014/main" id="{ED8B6072-2A63-C744-93F9-570F8448207A}"/>
              </a:ext>
            </a:extLst>
          </p:cNvPr>
          <p:cNvSpPr/>
          <p:nvPr/>
        </p:nvSpPr>
        <p:spPr>
          <a:xfrm>
            <a:off x="17881198" y="98939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" name="Google Shape;44;p4">
            <a:extLst>
              <a:ext uri="{FF2B5EF4-FFF2-40B4-BE49-F238E27FC236}">
                <a16:creationId xmlns:a16="http://schemas.microsoft.com/office/drawing/2014/main" id="{11742174-D54F-8B47-9B31-335D38E97123}"/>
              </a:ext>
            </a:extLst>
          </p:cNvPr>
          <p:cNvSpPr/>
          <p:nvPr/>
        </p:nvSpPr>
        <p:spPr>
          <a:xfrm>
            <a:off x="8189345" y="1268187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" name="Google Shape;45;p4">
            <a:extLst>
              <a:ext uri="{FF2B5EF4-FFF2-40B4-BE49-F238E27FC236}">
                <a16:creationId xmlns:a16="http://schemas.microsoft.com/office/drawing/2014/main" id="{ADF16C05-A07E-C649-A086-07A2FB478A6E}"/>
              </a:ext>
            </a:extLst>
          </p:cNvPr>
          <p:cNvSpPr/>
          <p:nvPr/>
        </p:nvSpPr>
        <p:spPr>
          <a:xfrm>
            <a:off x="8341745" y="1283427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" name="Google Shape;46;p4">
            <a:extLst>
              <a:ext uri="{FF2B5EF4-FFF2-40B4-BE49-F238E27FC236}">
                <a16:creationId xmlns:a16="http://schemas.microsoft.com/office/drawing/2014/main" id="{8F3B6691-B75A-DF48-ACB2-78412A6762B0}"/>
              </a:ext>
            </a:extLst>
          </p:cNvPr>
          <p:cNvSpPr/>
          <p:nvPr/>
        </p:nvSpPr>
        <p:spPr>
          <a:xfrm>
            <a:off x="8494145" y="1298667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640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6;p4">
            <a:extLst>
              <a:ext uri="{FF2B5EF4-FFF2-40B4-BE49-F238E27FC236}">
                <a16:creationId xmlns:a16="http://schemas.microsoft.com/office/drawing/2014/main" id="{D4C1141A-0FDE-8A48-9CCC-9922810F1F96}"/>
              </a:ext>
            </a:extLst>
          </p:cNvPr>
          <p:cNvSpPr/>
          <p:nvPr/>
        </p:nvSpPr>
        <p:spPr>
          <a:xfrm>
            <a:off x="9865443" y="1855153"/>
            <a:ext cx="2134645" cy="794672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200"/>
            </a:pPr>
            <a:endParaRPr lang="de-DE" sz="12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lvl="0" algn="ctr">
              <a:buClr>
                <a:srgbClr val="000000"/>
              </a:buClr>
              <a:buSzPts val="1200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Alle Schülerinnen und Schüler können dem Unterricht sprachlich folgen .</a:t>
            </a:r>
          </a:p>
        </p:txBody>
      </p:sp>
      <p:sp>
        <p:nvSpPr>
          <p:cNvPr id="31" name="Google Shape;17;p4">
            <a:extLst>
              <a:ext uri="{FF2B5EF4-FFF2-40B4-BE49-F238E27FC236}">
                <a16:creationId xmlns:a16="http://schemas.microsoft.com/office/drawing/2014/main" id="{EF24563F-5327-E748-86AD-B1D9BD4E50F1}"/>
              </a:ext>
            </a:extLst>
          </p:cNvPr>
          <p:cNvSpPr/>
          <p:nvPr/>
        </p:nvSpPr>
        <p:spPr>
          <a:xfrm>
            <a:off x="2139792" y="2074220"/>
            <a:ext cx="3662103" cy="1188000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6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6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Steigerung der sprachlich-kommunikativen Kompetenzen der Schülerinnen und Schüler für den Erfolg im Beruf</a:t>
            </a:r>
            <a:endParaRPr sz="16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33" name="Google Shape;19;p4">
            <a:extLst>
              <a:ext uri="{FF2B5EF4-FFF2-40B4-BE49-F238E27FC236}">
                <a16:creationId xmlns:a16="http://schemas.microsoft.com/office/drawing/2014/main" id="{78A97A84-3259-024C-84FC-9C847553F6C5}"/>
              </a:ext>
            </a:extLst>
          </p:cNvPr>
          <p:cNvSpPr/>
          <p:nvPr/>
        </p:nvSpPr>
        <p:spPr>
          <a:xfrm>
            <a:off x="879693" y="6630703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regionale Fortbildungs-angebote 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34" name="Google Shape;20;p4">
            <a:extLst>
              <a:ext uri="{FF2B5EF4-FFF2-40B4-BE49-F238E27FC236}">
                <a16:creationId xmlns:a16="http://schemas.microsoft.com/office/drawing/2014/main" id="{9680D5FF-24BF-BC46-A8E2-95B9454351FE}"/>
              </a:ext>
            </a:extLst>
          </p:cNvPr>
          <p:cNvSpPr/>
          <p:nvPr/>
        </p:nvSpPr>
        <p:spPr>
          <a:xfrm>
            <a:off x="879693" y="4431061"/>
            <a:ext cx="1937999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Fachmitarbeiter </a:t>
            </a:r>
            <a:r>
              <a:rPr lang="de-DE" sz="1200" b="1" i="1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Berufssprache Deutsch </a:t>
            </a:r>
            <a:endParaRPr lang="de-DE" sz="12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inkl. Multiplikatoren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35" name="Google Shape;21;p4">
            <a:extLst>
              <a:ext uri="{FF2B5EF4-FFF2-40B4-BE49-F238E27FC236}">
                <a16:creationId xmlns:a16="http://schemas.microsoft.com/office/drawing/2014/main" id="{733864B8-FF5B-404F-B7C5-D8FB4BC203FA}"/>
              </a:ext>
            </a:extLst>
          </p:cNvPr>
          <p:cNvSpPr/>
          <p:nvPr/>
        </p:nvSpPr>
        <p:spPr>
          <a:xfrm>
            <a:off x="4249120" y="7221938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lle Abteilungen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36" name="Google Shape;22;p4">
            <a:extLst>
              <a:ext uri="{FF2B5EF4-FFF2-40B4-BE49-F238E27FC236}">
                <a16:creationId xmlns:a16="http://schemas.microsoft.com/office/drawing/2014/main" id="{A94C31FD-FF5B-C040-9E39-78897980A24A}"/>
              </a:ext>
            </a:extLst>
          </p:cNvPr>
          <p:cNvSpPr/>
          <p:nvPr/>
        </p:nvSpPr>
        <p:spPr>
          <a:xfrm>
            <a:off x="4201993" y="4456737"/>
            <a:ext cx="1791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60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Wer?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6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alle Lehrkräfte</a:t>
            </a:r>
          </a:p>
        </p:txBody>
      </p:sp>
      <p:sp>
        <p:nvSpPr>
          <p:cNvPr id="37" name="Google Shape;23;p4">
            <a:extLst>
              <a:ext uri="{FF2B5EF4-FFF2-40B4-BE49-F238E27FC236}">
                <a16:creationId xmlns:a16="http://schemas.microsoft.com/office/drawing/2014/main" id="{BD78EB87-2358-1046-BF0C-98F6EE969048}"/>
              </a:ext>
            </a:extLst>
          </p:cNvPr>
          <p:cNvSpPr/>
          <p:nvPr/>
        </p:nvSpPr>
        <p:spPr>
          <a:xfrm>
            <a:off x="4517696" y="5589169"/>
            <a:ext cx="2015066" cy="1423333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Schulteam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1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Berufssprache Deutsch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unter der Leitung der Fachbetreuung Deutsch 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38" name="Google Shape;24;p4">
            <a:extLst>
              <a:ext uri="{FF2B5EF4-FFF2-40B4-BE49-F238E27FC236}">
                <a16:creationId xmlns:a16="http://schemas.microsoft.com/office/drawing/2014/main" id="{23B3A520-4FF2-6F48-B1BA-4EF71ED01FEA}"/>
              </a:ext>
            </a:extLst>
          </p:cNvPr>
          <p:cNvSpPr/>
          <p:nvPr/>
        </p:nvSpPr>
        <p:spPr>
          <a:xfrm>
            <a:off x="2817693" y="10772144"/>
            <a:ext cx="1019724" cy="586561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Unterrichten im Team 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39" name="Google Shape;25;p4">
            <a:extLst>
              <a:ext uri="{FF2B5EF4-FFF2-40B4-BE49-F238E27FC236}">
                <a16:creationId xmlns:a16="http://schemas.microsoft.com/office/drawing/2014/main" id="{7A94846D-1EF1-8448-94DF-3981347F6666}"/>
              </a:ext>
            </a:extLst>
          </p:cNvPr>
          <p:cNvSpPr/>
          <p:nvPr/>
        </p:nvSpPr>
        <p:spPr>
          <a:xfrm>
            <a:off x="869889" y="10113617"/>
            <a:ext cx="1741808" cy="933841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prachsensible Methoden, Strategien und Arbeitstechniken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40" name="Google Shape;26;p4">
            <a:extLst>
              <a:ext uri="{FF2B5EF4-FFF2-40B4-BE49-F238E27FC236}">
                <a16:creationId xmlns:a16="http://schemas.microsoft.com/office/drawing/2014/main" id="{01DCDD59-8BE0-0B42-9995-72EA859EB41D}"/>
              </a:ext>
            </a:extLst>
          </p:cNvPr>
          <p:cNvSpPr/>
          <p:nvPr/>
        </p:nvSpPr>
        <p:spPr>
          <a:xfrm>
            <a:off x="3055120" y="9549557"/>
            <a:ext cx="3066280" cy="1060902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Zeit für Absprachen im Klassenteam,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v. a. zwischen Fach- und Deutschlehrkraft zur sprachsensiblen Unterrichtsgestaltung</a:t>
            </a:r>
            <a:endParaRPr sz="12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42" name="Google Shape;28;p4">
            <a:extLst>
              <a:ext uri="{FF2B5EF4-FFF2-40B4-BE49-F238E27FC236}">
                <a16:creationId xmlns:a16="http://schemas.microsoft.com/office/drawing/2014/main" id="{A4E293B9-1DAA-A047-A4F1-428E31558D50}"/>
              </a:ext>
            </a:extLst>
          </p:cNvPr>
          <p:cNvSpPr/>
          <p:nvPr/>
        </p:nvSpPr>
        <p:spPr>
          <a:xfrm>
            <a:off x="7565412" y="4583578"/>
            <a:ext cx="2819661" cy="2782422"/>
          </a:xfrm>
          <a:prstGeom prst="foldedCorner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lang="de-DE" sz="1200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>
              <a:buClr>
                <a:srgbClr val="000000"/>
              </a:buClr>
              <a:buSzPts val="1200"/>
            </a:pPr>
            <a:endParaRPr lang="de-DE" sz="1200" b="1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>
              <a:buClr>
                <a:srgbClr val="000000"/>
              </a:buClr>
              <a:buSzPts val="1200"/>
            </a:pPr>
            <a:endParaRPr lang="de-DE" sz="1200" b="1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>
              <a:buClr>
                <a:srgbClr val="000000"/>
              </a:buClr>
              <a:buSzPts val="1200"/>
            </a:pPr>
            <a:r>
              <a:rPr lang="de-DE" sz="1200" b="1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Rückenwind:</a:t>
            </a:r>
          </a:p>
          <a:p>
            <a:pPr>
              <a:buClr>
                <a:srgbClr val="000000"/>
              </a:buClr>
              <a:buSzPts val="1200"/>
            </a:pPr>
            <a:endParaRPr lang="de-DE" sz="500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171450" indent="-171450">
              <a:buClr>
                <a:schemeClr val="bg1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Etablierung eines Schulteams </a:t>
            </a:r>
            <a:r>
              <a:rPr lang="de-DE" sz="1200" i="1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Berufssprache Deutsch </a:t>
            </a: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zur Koordinierung und als schulinterne Ansprechpartner </a:t>
            </a:r>
          </a:p>
          <a:p>
            <a:pPr marL="171450" indent="-171450">
              <a:buClr>
                <a:schemeClr val="bg1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Teilungsstunden </a:t>
            </a:r>
            <a:r>
              <a:rPr lang="de-DE" sz="120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zum Team-Teaching </a:t>
            </a:r>
            <a:endParaRPr lang="de-DE" sz="1200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171450" indent="-171450">
              <a:buClr>
                <a:schemeClr val="bg1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berufssprachlicher Förderunterricht </a:t>
            </a:r>
          </a:p>
          <a:p>
            <a:pPr marL="171450" indent="-171450">
              <a:buClr>
                <a:schemeClr val="bg1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Austausch mit anderen Schulen auf regionaler Ebene </a:t>
            </a:r>
          </a:p>
          <a:p>
            <a:pPr marL="171450" indent="-171450">
              <a:buClr>
                <a:schemeClr val="bg1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zahlreiche Anregungen sowie Methoden, Strategien und Arbeitstechniken zur sprachsensiblen Unterrichtsgestaltung </a:t>
            </a:r>
            <a:endParaRPr lang="de-DE" sz="1200" b="0" i="0" u="none" strike="noStrike" cap="none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>
              <a:buClr>
                <a:srgbClr val="000000"/>
              </a:buClr>
              <a:buSzPts val="1200"/>
            </a:pPr>
            <a:endParaRPr lang="de-DE" sz="1200" b="0" i="0" u="none" strike="noStrike" cap="none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44" name="Google Shape;30;p4">
            <a:extLst>
              <a:ext uri="{FF2B5EF4-FFF2-40B4-BE49-F238E27FC236}">
                <a16:creationId xmlns:a16="http://schemas.microsoft.com/office/drawing/2014/main" id="{68A3A38B-E50C-B04E-A7DE-BB6395DDB702}"/>
              </a:ext>
            </a:extLst>
          </p:cNvPr>
          <p:cNvSpPr/>
          <p:nvPr/>
        </p:nvSpPr>
        <p:spPr>
          <a:xfrm>
            <a:off x="10860778" y="5901439"/>
            <a:ext cx="1712221" cy="672415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Themenportal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1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  <a:hlinkClick r:id="rId2"/>
              </a:rPr>
              <a:t>Berufssprache Deutsch </a:t>
            </a:r>
            <a:endParaRPr sz="1200" b="0" i="1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45" name="Google Shape;31;p4">
            <a:extLst>
              <a:ext uri="{FF2B5EF4-FFF2-40B4-BE49-F238E27FC236}">
                <a16:creationId xmlns:a16="http://schemas.microsoft.com/office/drawing/2014/main" id="{96DD6E34-8FE9-8942-8D62-DFEF035BF1F5}"/>
              </a:ext>
            </a:extLst>
          </p:cNvPr>
          <p:cNvSpPr/>
          <p:nvPr/>
        </p:nvSpPr>
        <p:spPr>
          <a:xfrm>
            <a:off x="10820400" y="4905886"/>
            <a:ext cx="2327044" cy="868860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Unterrichtsprinzip BSD</a:t>
            </a:r>
            <a:endParaRPr lang="de-DE" sz="12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Lehrplan Deutsch für die Berufsschule und Berufsschule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46" name="Google Shape;32;p4">
            <a:extLst>
              <a:ext uri="{FF2B5EF4-FFF2-40B4-BE49-F238E27FC236}">
                <a16:creationId xmlns:a16="http://schemas.microsoft.com/office/drawing/2014/main" id="{955F8A7E-F740-CF4F-BE51-FE0832E7316F}"/>
              </a:ext>
            </a:extLst>
          </p:cNvPr>
          <p:cNvSpPr/>
          <p:nvPr/>
        </p:nvSpPr>
        <p:spPr>
          <a:xfrm>
            <a:off x="8759256" y="10473348"/>
            <a:ext cx="1832543" cy="1492232"/>
          </a:xfrm>
          <a:prstGeom prst="foldedCorner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1" i="0" u="none" strike="noStrike" cap="none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i="0" u="none" strike="noStrike" cap="none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Folgende Wahrnehmung als Chance: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500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Schülerinnen und Schüler scheitern zunehmend weniger an sprachlichen Hürden (z. B. bei Prüfungen).</a:t>
            </a:r>
            <a:endParaRPr sz="1200" b="0" i="0" u="none" strike="noStrike" cap="none" dirty="0">
              <a:solidFill>
                <a:schemeClr val="bg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48" name="Google Shape;34;p4">
            <a:extLst>
              <a:ext uri="{FF2B5EF4-FFF2-40B4-BE49-F238E27FC236}">
                <a16:creationId xmlns:a16="http://schemas.microsoft.com/office/drawing/2014/main" id="{654ABA83-A6D7-EB41-90E5-F265DBCD4925}"/>
              </a:ext>
            </a:extLst>
          </p:cNvPr>
          <p:cNvSpPr/>
          <p:nvPr/>
        </p:nvSpPr>
        <p:spPr>
          <a:xfrm>
            <a:off x="7552712" y="10473347"/>
            <a:ext cx="1108688" cy="701112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</a:rPr>
              <a:t>Über</a:t>
            </a:r>
            <a:r>
              <a:rPr lang="en-US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</a:rPr>
              <a:t>-</a:t>
            </a:r>
          </a:p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</a:rPr>
              <a:t>forderung</a:t>
            </a:r>
            <a:endParaRPr lang="en-US" sz="12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</a:endParaRPr>
          </a:p>
        </p:txBody>
      </p:sp>
      <p:sp>
        <p:nvSpPr>
          <p:cNvPr id="49" name="Google Shape;35;p4">
            <a:extLst>
              <a:ext uri="{FF2B5EF4-FFF2-40B4-BE49-F238E27FC236}">
                <a16:creationId xmlns:a16="http://schemas.microsoft.com/office/drawing/2014/main" id="{8AD691AF-546A-B04E-B1B2-F8C313184DC1}"/>
              </a:ext>
            </a:extLst>
          </p:cNvPr>
          <p:cNvSpPr/>
          <p:nvPr/>
        </p:nvSpPr>
        <p:spPr>
          <a:xfrm>
            <a:off x="17576398" y="5272472"/>
            <a:ext cx="2857902" cy="1076986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Lehrerperspektive: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Anregungen für den sprachsensiblen Unterricht in Form von Materialien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schnell einsetzbare sprachsensible Methoden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-"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51" name="Google Shape;37;p4">
            <a:extLst>
              <a:ext uri="{FF2B5EF4-FFF2-40B4-BE49-F238E27FC236}">
                <a16:creationId xmlns:a16="http://schemas.microsoft.com/office/drawing/2014/main" id="{03EDAE03-ADEC-B144-8126-C24C74CDE4FB}"/>
              </a:ext>
            </a:extLst>
          </p:cNvPr>
          <p:cNvSpPr/>
          <p:nvPr/>
        </p:nvSpPr>
        <p:spPr>
          <a:xfrm>
            <a:off x="14387133" y="4459338"/>
            <a:ext cx="2199068" cy="868860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Sprache ist für die Schülerinnen und Schüler keine (zusätzliche) Hürde im </a:t>
            </a:r>
            <a:r>
              <a:rPr lang="de-DE" sz="12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Unterricht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52" name="Google Shape;38;p4">
            <a:extLst>
              <a:ext uri="{FF2B5EF4-FFF2-40B4-BE49-F238E27FC236}">
                <a16:creationId xmlns:a16="http://schemas.microsoft.com/office/drawing/2014/main" id="{3F2854BE-817F-0147-8039-9053EFA97EAC}"/>
              </a:ext>
            </a:extLst>
          </p:cNvPr>
          <p:cNvSpPr/>
          <p:nvPr/>
        </p:nvSpPr>
        <p:spPr>
          <a:xfrm>
            <a:off x="15989151" y="8919993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Weiter-entwicklung der Persönlichkeit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53" name="Google Shape;39;p4">
            <a:extLst>
              <a:ext uri="{FF2B5EF4-FFF2-40B4-BE49-F238E27FC236}">
                <a16:creationId xmlns:a16="http://schemas.microsoft.com/office/drawing/2014/main" id="{F1A5828E-5164-054A-89EF-8BF9E486153F}"/>
              </a:ext>
            </a:extLst>
          </p:cNvPr>
          <p:cNvSpPr/>
          <p:nvPr/>
        </p:nvSpPr>
        <p:spPr>
          <a:xfrm>
            <a:off x="14292567" y="891999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erfolgreicher Berufs-schulabschluss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54" name="Google Shape;40;p4">
            <a:extLst>
              <a:ext uri="{FF2B5EF4-FFF2-40B4-BE49-F238E27FC236}">
                <a16:creationId xmlns:a16="http://schemas.microsoft.com/office/drawing/2014/main" id="{0FF4FD25-4985-1149-A292-3DDF87CD97EB}"/>
              </a:ext>
            </a:extLst>
          </p:cNvPr>
          <p:cNvSpPr/>
          <p:nvPr/>
        </p:nvSpPr>
        <p:spPr>
          <a:xfrm>
            <a:off x="14298232" y="7378701"/>
            <a:ext cx="2249867" cy="1350476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400" b="1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4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sprachsensible Unterrichtsgestaltung entsprechend der Lernvoraussetzungen der Schülerinnen und Schüler</a:t>
            </a:r>
            <a:endParaRPr sz="14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56" name="Google Shape;42;p4">
            <a:extLst>
              <a:ext uri="{FF2B5EF4-FFF2-40B4-BE49-F238E27FC236}">
                <a16:creationId xmlns:a16="http://schemas.microsoft.com/office/drawing/2014/main" id="{FAE9F1C7-9701-2941-A253-E5C8627693DD}"/>
              </a:ext>
            </a:extLst>
          </p:cNvPr>
          <p:cNvSpPr/>
          <p:nvPr/>
        </p:nvSpPr>
        <p:spPr>
          <a:xfrm>
            <a:off x="17576397" y="9455444"/>
            <a:ext cx="1428951" cy="96717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4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f</a:t>
            </a:r>
            <a:r>
              <a:rPr lang="de-DE" sz="14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ür alle Schülerinnen und Schüler </a:t>
            </a:r>
            <a:endParaRPr sz="14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57" name="Google Shape;43;p4">
            <a:extLst>
              <a:ext uri="{FF2B5EF4-FFF2-40B4-BE49-F238E27FC236}">
                <a16:creationId xmlns:a16="http://schemas.microsoft.com/office/drawing/2014/main" id="{F6452F0B-BB36-D24B-B715-3B4D93AA7107}"/>
              </a:ext>
            </a:extLst>
          </p:cNvPr>
          <p:cNvSpPr/>
          <p:nvPr/>
        </p:nvSpPr>
        <p:spPr>
          <a:xfrm>
            <a:off x="17576398" y="7751061"/>
            <a:ext cx="2997602" cy="1591200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1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Schulteam </a:t>
            </a:r>
            <a:r>
              <a:rPr lang="de-DE" sz="1400" b="1" i="1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Berufssprach Deutsch</a:t>
            </a:r>
            <a:r>
              <a:rPr lang="de-DE" sz="1400" b="0" i="1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 </a:t>
            </a:r>
            <a:r>
              <a:rPr lang="de-DE" sz="1200" i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als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Leitung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Koordination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Experte zur Sprachsensibilität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Ideengeber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Ansprechpartner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Multiplikator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endParaRPr lang="de-DE" sz="1200" b="0" i="1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59" name="Google Shape;45;p4">
            <a:extLst>
              <a:ext uri="{FF2B5EF4-FFF2-40B4-BE49-F238E27FC236}">
                <a16:creationId xmlns:a16="http://schemas.microsoft.com/office/drawing/2014/main" id="{429D3711-DD1B-4343-8722-70DAB11FA2FE}"/>
              </a:ext>
            </a:extLst>
          </p:cNvPr>
          <p:cNvSpPr/>
          <p:nvPr/>
        </p:nvSpPr>
        <p:spPr>
          <a:xfrm>
            <a:off x="1862297" y="12420600"/>
            <a:ext cx="2559575" cy="1562100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400" b="1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kontinuierlicher schul-, abteilungs- bzw. klasseninterner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 </a:t>
            </a:r>
            <a:r>
              <a:rPr lang="de-DE" sz="14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Prozess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zur Steigerung der sprachlich-kommunikativen Kompetenzen der Schülerinnen und Schüler 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60" name="Google Shape;46;p4">
            <a:extLst>
              <a:ext uri="{FF2B5EF4-FFF2-40B4-BE49-F238E27FC236}">
                <a16:creationId xmlns:a16="http://schemas.microsoft.com/office/drawing/2014/main" id="{60F9CBFE-0D6E-5442-9B1D-FD9E5A700C8E}"/>
              </a:ext>
            </a:extLst>
          </p:cNvPr>
          <p:cNvSpPr/>
          <p:nvPr/>
        </p:nvSpPr>
        <p:spPr>
          <a:xfrm>
            <a:off x="4927300" y="12420600"/>
            <a:ext cx="2845100" cy="1562100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endParaRPr lang="de-DE" sz="6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dauerhafte </a:t>
            </a:r>
            <a:r>
              <a:rPr lang="de-DE" sz="12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regionale und zentrale Fortbildungsangebote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fortwährende </a:t>
            </a:r>
            <a:r>
              <a:rPr lang="de-DE" sz="12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Weiterentwicklung der Materialien auf dem Themenportal </a:t>
            </a:r>
            <a:r>
              <a:rPr lang="de-DE" sz="1200" b="1" i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  <a:hlinkClick r:id="rId2"/>
              </a:rPr>
              <a:t>Berufssprache Deutsch </a:t>
            </a:r>
            <a:endParaRPr lang="de-DE" sz="1200" b="1" i="1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62" name="Google Shape;21;p4">
            <a:extLst>
              <a:ext uri="{FF2B5EF4-FFF2-40B4-BE49-F238E27FC236}">
                <a16:creationId xmlns:a16="http://schemas.microsoft.com/office/drawing/2014/main" id="{733864B8-FF5B-404F-B7C5-D8FB4BC203FA}"/>
              </a:ext>
            </a:extLst>
          </p:cNvPr>
          <p:cNvSpPr/>
          <p:nvPr/>
        </p:nvSpPr>
        <p:spPr>
          <a:xfrm>
            <a:off x="5789693" y="7221938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lle Klassenteams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63" name="Google Shape;21;p4">
            <a:extLst>
              <a:ext uri="{FF2B5EF4-FFF2-40B4-BE49-F238E27FC236}">
                <a16:creationId xmlns:a16="http://schemas.microsoft.com/office/drawing/2014/main" id="{733864B8-FF5B-404F-B7C5-D8FB4BC203FA}"/>
              </a:ext>
            </a:extLst>
          </p:cNvPr>
          <p:cNvSpPr/>
          <p:nvPr/>
        </p:nvSpPr>
        <p:spPr>
          <a:xfrm>
            <a:off x="4234862" y="8282076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Lehrkräfte zur berufs-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sprachlichen Förderung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64" name="Google Shape;21;p4">
            <a:extLst>
              <a:ext uri="{FF2B5EF4-FFF2-40B4-BE49-F238E27FC236}">
                <a16:creationId xmlns:a16="http://schemas.microsoft.com/office/drawing/2014/main" id="{733864B8-FF5B-404F-B7C5-D8FB4BC203FA}"/>
              </a:ext>
            </a:extLst>
          </p:cNvPr>
          <p:cNvSpPr/>
          <p:nvPr/>
        </p:nvSpPr>
        <p:spPr>
          <a:xfrm>
            <a:off x="5834162" y="8282076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externe Partner zur Sprach-förderung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69" name="Google Shape;37;p4">
            <a:extLst>
              <a:ext uri="{FF2B5EF4-FFF2-40B4-BE49-F238E27FC236}">
                <a16:creationId xmlns:a16="http://schemas.microsoft.com/office/drawing/2014/main" id="{03EDAE03-ADEC-B144-8126-C24C74CDE4FB}"/>
              </a:ext>
            </a:extLst>
          </p:cNvPr>
          <p:cNvSpPr/>
          <p:nvPr/>
        </p:nvSpPr>
        <p:spPr>
          <a:xfrm>
            <a:off x="16725900" y="3871515"/>
            <a:ext cx="2794000" cy="130165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4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Fachsprachliche Strukturen sind für die Schülerinnen und Schüler keine Hürde auf dem Weg zum erfolgreichen Berufsschulabschluss.</a:t>
            </a:r>
            <a:endParaRPr sz="1400" b="1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70" name="Google Shape;37;p4">
            <a:extLst>
              <a:ext uri="{FF2B5EF4-FFF2-40B4-BE49-F238E27FC236}">
                <a16:creationId xmlns:a16="http://schemas.microsoft.com/office/drawing/2014/main" id="{03EDAE03-ADEC-B144-8126-C24C74CDE4FB}"/>
              </a:ext>
            </a:extLst>
          </p:cNvPr>
          <p:cNvSpPr/>
          <p:nvPr/>
        </p:nvSpPr>
        <p:spPr>
          <a:xfrm>
            <a:off x="14387133" y="5480598"/>
            <a:ext cx="2199068" cy="868860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Sprache ist für die Schülerinnen und Schüler keine (zusätzliche) Hürde bei </a:t>
            </a:r>
            <a:r>
              <a:rPr lang="de-DE" sz="12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(Abschluss-)Prüfungen</a:t>
            </a:r>
            <a:r>
              <a:rPr lang="de-DE" sz="120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.</a:t>
            </a:r>
            <a:endParaRPr sz="120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50" name="Google Shape;25;p4">
            <a:extLst>
              <a:ext uri="{FF2B5EF4-FFF2-40B4-BE49-F238E27FC236}">
                <a16:creationId xmlns:a16="http://schemas.microsoft.com/office/drawing/2014/main" id="{7A94846D-1EF1-8448-94DF-3981347F6666}"/>
              </a:ext>
            </a:extLst>
          </p:cNvPr>
          <p:cNvSpPr/>
          <p:nvPr/>
        </p:nvSpPr>
        <p:spPr>
          <a:xfrm>
            <a:off x="869888" y="11109479"/>
            <a:ext cx="1741808" cy="933841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Anregungen zur sprachsensiblen Unterrichtsgestaltung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(z. B,. adaptierbare Lernszenarien)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68" name="Google Shape;24;p4">
            <a:extLst>
              <a:ext uri="{FF2B5EF4-FFF2-40B4-BE49-F238E27FC236}">
                <a16:creationId xmlns:a16="http://schemas.microsoft.com/office/drawing/2014/main" id="{23B3A520-4FF2-6F48-B1BA-4EF71ED01FEA}"/>
              </a:ext>
            </a:extLst>
          </p:cNvPr>
          <p:cNvSpPr/>
          <p:nvPr/>
        </p:nvSpPr>
        <p:spPr>
          <a:xfrm>
            <a:off x="2823385" y="11391298"/>
            <a:ext cx="1019724" cy="586561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Teilungs-stunden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71" name="Google Shape;24;p4">
            <a:extLst>
              <a:ext uri="{FF2B5EF4-FFF2-40B4-BE49-F238E27FC236}">
                <a16:creationId xmlns:a16="http://schemas.microsoft.com/office/drawing/2014/main" id="{23B3A520-4FF2-6F48-B1BA-4EF71ED01FEA}"/>
              </a:ext>
            </a:extLst>
          </p:cNvPr>
          <p:cNvSpPr/>
          <p:nvPr/>
        </p:nvSpPr>
        <p:spPr>
          <a:xfrm>
            <a:off x="4096010" y="10956898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Stunden zur berufs-sprachlichen Förderung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72" name="Google Shape;34;p4">
            <a:extLst>
              <a:ext uri="{FF2B5EF4-FFF2-40B4-BE49-F238E27FC236}">
                <a16:creationId xmlns:a16="http://schemas.microsoft.com/office/drawing/2014/main" id="{654ABA83-A6D7-EB41-90E5-F265DBCD4925}"/>
              </a:ext>
            </a:extLst>
          </p:cNvPr>
          <p:cNvSpPr/>
          <p:nvPr/>
        </p:nvSpPr>
        <p:spPr>
          <a:xfrm>
            <a:off x="7569346" y="11264467"/>
            <a:ext cx="1108688" cy="701112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</a:rPr>
              <a:t>Zeit</a:t>
            </a:r>
            <a:r>
              <a:rPr lang="en-US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</a:rPr>
              <a:t>- </a:t>
            </a:r>
          </a:p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</a:rPr>
              <a:t>mangel</a:t>
            </a:r>
            <a:endParaRPr lang="en-US" sz="12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</a:endParaRPr>
          </a:p>
        </p:txBody>
      </p:sp>
      <p:sp>
        <p:nvSpPr>
          <p:cNvPr id="73" name="Google Shape;39;p4">
            <a:extLst>
              <a:ext uri="{FF2B5EF4-FFF2-40B4-BE49-F238E27FC236}">
                <a16:creationId xmlns:a16="http://schemas.microsoft.com/office/drawing/2014/main" id="{F1A5828E-5164-054A-89EF-8BF9E486153F}"/>
              </a:ext>
            </a:extLst>
          </p:cNvPr>
          <p:cNvSpPr/>
          <p:nvPr/>
        </p:nvSpPr>
        <p:spPr>
          <a:xfrm>
            <a:off x="15140859" y="990312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Stärkung der Arbeit im Klassenteam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74" name="Google Shape;39;p4">
            <a:extLst>
              <a:ext uri="{FF2B5EF4-FFF2-40B4-BE49-F238E27FC236}">
                <a16:creationId xmlns:a16="http://schemas.microsoft.com/office/drawing/2014/main" id="{F1A5828E-5164-054A-89EF-8BF9E486153F}"/>
              </a:ext>
            </a:extLst>
          </p:cNvPr>
          <p:cNvSpPr/>
          <p:nvPr/>
        </p:nvSpPr>
        <p:spPr>
          <a:xfrm>
            <a:off x="14292567" y="10972225"/>
            <a:ext cx="2890684" cy="1007595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Forcierung von schul-, abteilungs- oder klasseninternen Abstimmungen bzw. Zielsetzungen zur Steigerung der Sprachkompetenz der Schülerinnen und Schüler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75" name="Google Shape;41;p4">
            <a:extLst>
              <a:ext uri="{FF2B5EF4-FFF2-40B4-BE49-F238E27FC236}">
                <a16:creationId xmlns:a16="http://schemas.microsoft.com/office/drawing/2014/main" id="{C505EF9B-9295-E247-8E8A-E9092F84D441}"/>
              </a:ext>
            </a:extLst>
          </p:cNvPr>
          <p:cNvSpPr/>
          <p:nvPr/>
        </p:nvSpPr>
        <p:spPr>
          <a:xfrm>
            <a:off x="17614498" y="10527970"/>
            <a:ext cx="2959502" cy="1087054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Ressourcen durch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de-DE" sz="5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Kultusministerium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R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egierungen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ISB München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ALP Dillingen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76" name="Google Shape;20;p4">
            <a:extLst>
              <a:ext uri="{FF2B5EF4-FFF2-40B4-BE49-F238E27FC236}">
                <a16:creationId xmlns:a16="http://schemas.microsoft.com/office/drawing/2014/main" id="{9680D5FF-24BF-BC46-A8E2-95B9454351FE}"/>
              </a:ext>
            </a:extLst>
          </p:cNvPr>
          <p:cNvSpPr/>
          <p:nvPr/>
        </p:nvSpPr>
        <p:spPr>
          <a:xfrm>
            <a:off x="869888" y="5506523"/>
            <a:ext cx="1937999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Homepage </a:t>
            </a:r>
            <a:endParaRPr lang="de-DE" sz="1200" b="1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i="1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  <a:hlinkClick r:id="rId2"/>
              </a:rPr>
              <a:t>Berufssprache Deutsch </a:t>
            </a:r>
            <a:endParaRPr sz="1200" b="0" i="1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77" name="Google Shape;19;p4">
            <a:extLst>
              <a:ext uri="{FF2B5EF4-FFF2-40B4-BE49-F238E27FC236}">
                <a16:creationId xmlns:a16="http://schemas.microsoft.com/office/drawing/2014/main" id="{78A97A84-3259-024C-84FC-9C847553F6C5}"/>
              </a:ext>
            </a:extLst>
          </p:cNvPr>
          <p:cNvSpPr/>
          <p:nvPr/>
        </p:nvSpPr>
        <p:spPr>
          <a:xfrm>
            <a:off x="2458120" y="6618410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zentrale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Fortbildungs-angebote (ALP) 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78" name="Google Shape;19;p4">
            <a:extLst>
              <a:ext uri="{FF2B5EF4-FFF2-40B4-BE49-F238E27FC236}">
                <a16:creationId xmlns:a16="http://schemas.microsoft.com/office/drawing/2014/main" id="{78A97A84-3259-024C-84FC-9C847553F6C5}"/>
              </a:ext>
            </a:extLst>
          </p:cNvPr>
          <p:cNvSpPr/>
          <p:nvPr/>
        </p:nvSpPr>
        <p:spPr>
          <a:xfrm>
            <a:off x="879692" y="7723276"/>
            <a:ext cx="2772427" cy="1293724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6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Schulteam</a:t>
            </a:r>
            <a:r>
              <a:rPr lang="de-DE" sz="16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600" b="1" i="1" u="none" strike="noStrike" cap="none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Berufssprache Deutsch </a:t>
            </a:r>
          </a:p>
        </p:txBody>
      </p:sp>
      <p:sp>
        <p:nvSpPr>
          <p:cNvPr id="79" name="Google Shape;28;p4">
            <a:extLst>
              <a:ext uri="{FF2B5EF4-FFF2-40B4-BE49-F238E27FC236}">
                <a16:creationId xmlns:a16="http://schemas.microsoft.com/office/drawing/2014/main" id="{A4E293B9-1DAA-A047-A4F1-428E31558D50}"/>
              </a:ext>
            </a:extLst>
          </p:cNvPr>
          <p:cNvSpPr/>
          <p:nvPr/>
        </p:nvSpPr>
        <p:spPr>
          <a:xfrm>
            <a:off x="7569346" y="7487211"/>
            <a:ext cx="2815727" cy="1663666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lang="de-DE" sz="12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>
              <a:buClr>
                <a:srgbClr val="000000"/>
              </a:buClr>
              <a:buSzPts val="1200"/>
            </a:pPr>
            <a:endParaRPr lang="de-DE" sz="1200" b="1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>
              <a:buClr>
                <a:srgbClr val="000000"/>
              </a:buClr>
              <a:buSzPts val="1200"/>
            </a:pPr>
            <a:endParaRPr lang="de-DE" sz="1200" b="1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>
              <a:buClr>
                <a:srgbClr val="000000"/>
              </a:buClr>
              <a:buSzPts val="1200"/>
            </a:pPr>
            <a:endParaRPr lang="de-DE" sz="1200" b="1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>
              <a:buClr>
                <a:srgbClr val="000000"/>
              </a:buClr>
              <a:buSzPts val="1200"/>
            </a:pPr>
            <a:r>
              <a:rPr lang="de-DE" sz="12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Gegenwind:</a:t>
            </a:r>
          </a:p>
          <a:p>
            <a:pPr>
              <a:buClr>
                <a:srgbClr val="000000"/>
              </a:buClr>
              <a:buSzPts val="1200"/>
            </a:pPr>
            <a:endParaRPr lang="de-DE" sz="5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171450" indent="-171450"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organisatorische Rahmenbedingen (Zeit, Raum, </a:t>
            </a:r>
            <a:r>
              <a:rPr lang="de-DE" sz="120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Flukuation</a:t>
            </a: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 des Personals etc.)</a:t>
            </a:r>
          </a:p>
          <a:p>
            <a:pPr marL="171450" indent="-171450">
              <a:buClr>
                <a:srgbClr val="000000"/>
              </a:buClr>
              <a:buSzPts val="1200"/>
              <a:buFont typeface="Wingdings" pitchFamily="2" charset="2"/>
              <a:buChar char="§"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Herausforderung durch die individuellen und berufsspezifischen sprachlichen Hürden der Schülerinnen und Schüler</a:t>
            </a:r>
          </a:p>
          <a:p>
            <a:pPr>
              <a:buClr>
                <a:srgbClr val="000000"/>
              </a:buClr>
              <a:buSzPts val="1200"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>
              <a:buClr>
                <a:srgbClr val="000000"/>
              </a:buClr>
              <a:buSzPts val="1200"/>
            </a:pPr>
            <a:endParaRPr lang="de-DE"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sp>
        <p:nvSpPr>
          <p:cNvPr id="58" name="Google Shape;17;p4">
            <a:extLst>
              <a:ext uri="{FF2B5EF4-FFF2-40B4-BE49-F238E27FC236}">
                <a16:creationId xmlns:a16="http://schemas.microsoft.com/office/drawing/2014/main" id="{EF24563F-5327-E748-86AD-B1D9BD4E50F1}"/>
              </a:ext>
            </a:extLst>
          </p:cNvPr>
          <p:cNvSpPr/>
          <p:nvPr/>
        </p:nvSpPr>
        <p:spPr>
          <a:xfrm>
            <a:off x="6067189" y="2078340"/>
            <a:ext cx="3662103" cy="1188000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200"/>
            </a:pPr>
            <a:endParaRPr lang="de-DE" sz="1600" b="1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lvl="0" algn="ctr">
              <a:buClr>
                <a:srgbClr val="000000"/>
              </a:buClr>
              <a:buSzPts val="1200"/>
            </a:pPr>
            <a:r>
              <a:rPr lang="de-DE" sz="16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Weiterentwicklung der Persönlichkeit durch Stärkung der sprachlich-kommunikativen Kompetenzen</a:t>
            </a:r>
          </a:p>
        </p:txBody>
      </p:sp>
      <p:pic>
        <p:nvPicPr>
          <p:cNvPr id="1026" name="Picture 2" descr="https://www.berufssprache-deutsch.bayern.de/fileadmin/user_upload/BSD/Uploads/BSD_Lehrplan_Deutsch/Lehrplan_Deutsch-Aufbau_ganz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7" y="2594849"/>
            <a:ext cx="1206115" cy="9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Google Shape;42;p4">
            <a:extLst>
              <a:ext uri="{FF2B5EF4-FFF2-40B4-BE49-F238E27FC236}">
                <a16:creationId xmlns:a16="http://schemas.microsoft.com/office/drawing/2014/main" id="{FAE9F1C7-9701-2941-A253-E5C8627693DD}"/>
              </a:ext>
            </a:extLst>
          </p:cNvPr>
          <p:cNvSpPr/>
          <p:nvPr/>
        </p:nvSpPr>
        <p:spPr>
          <a:xfrm>
            <a:off x="19149742" y="9455444"/>
            <a:ext cx="1428951" cy="96717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200"/>
            </a:pPr>
            <a:r>
              <a:rPr lang="de-DE" sz="1400" b="1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durch alle Lehrkräfte</a:t>
            </a:r>
          </a:p>
        </p:txBody>
      </p:sp>
      <p:sp>
        <p:nvSpPr>
          <p:cNvPr id="81" name="Google Shape;16;p4">
            <a:extLst>
              <a:ext uri="{FF2B5EF4-FFF2-40B4-BE49-F238E27FC236}">
                <a16:creationId xmlns:a16="http://schemas.microsoft.com/office/drawing/2014/main" id="{D4C1141A-0FDE-8A48-9CCC-9922810F1F96}"/>
              </a:ext>
            </a:extLst>
          </p:cNvPr>
          <p:cNvSpPr/>
          <p:nvPr/>
        </p:nvSpPr>
        <p:spPr>
          <a:xfrm>
            <a:off x="9921078" y="2716474"/>
            <a:ext cx="2134645" cy="794672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1200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Sprache soll keine Hürde sein,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Arial" pitchFamily="34" charset="0"/>
                <a:ea typeface="Comic Sans MS"/>
                <a:cs typeface="Arial" pitchFamily="34" charset="0"/>
                <a:sym typeface="Comic Sans MS"/>
              </a:rPr>
              <a:t>z. B. im Fachunterricht oder bei Prüfungen.</a:t>
            </a:r>
            <a:endParaRPr sz="1200" b="0" i="0" u="none" strike="noStrike" cap="none" dirty="0">
              <a:solidFill>
                <a:schemeClr val="dk1"/>
              </a:solidFill>
              <a:latin typeface="Arial" pitchFamily="34" charset="0"/>
              <a:ea typeface="Comic Sans MS"/>
              <a:cs typeface="Arial" pitchFamily="34" charset="0"/>
              <a:sym typeface="Comic Sans MS"/>
            </a:endParaRP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8121497D-5336-4B49-8128-9DD257D36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2" y="337832"/>
            <a:ext cx="2631159" cy="1045886"/>
          </a:xfrm>
          <a:prstGeom prst="rect">
            <a:avLst/>
          </a:prstGeom>
        </p:spPr>
      </p:pic>
      <p:pic>
        <p:nvPicPr>
          <p:cNvPr id="4" name="Grafik 3">
            <a:hlinkClick r:id="rId6"/>
            <a:extLst>
              <a:ext uri="{FF2B5EF4-FFF2-40B4-BE49-F238E27FC236}">
                <a16:creationId xmlns:a16="http://schemas.microsoft.com/office/drawing/2014/main" id="{8DBCE349-9DB7-40E8-A073-7391E661A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8418" y="1867551"/>
            <a:ext cx="4202556" cy="1644699"/>
          </a:xfrm>
          <a:prstGeom prst="rect">
            <a:avLst/>
          </a:prstGeom>
        </p:spPr>
      </p:pic>
      <p:pic>
        <p:nvPicPr>
          <p:cNvPr id="5" name="Grafik 4">
            <a:hlinkClick r:id="rId6"/>
            <a:extLst>
              <a:ext uri="{FF2B5EF4-FFF2-40B4-BE49-F238E27FC236}">
                <a16:creationId xmlns:a16="http://schemas.microsoft.com/office/drawing/2014/main" id="{178FCCED-4146-4CEF-93D8-B3EFD9E60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4958" y="1857258"/>
            <a:ext cx="2735141" cy="1600957"/>
          </a:xfrm>
          <a:prstGeom prst="rect">
            <a:avLst/>
          </a:prstGeom>
        </p:spPr>
      </p:pic>
      <p:pic>
        <p:nvPicPr>
          <p:cNvPr id="6" name="Grafik 5">
            <a:hlinkClick r:id="rId9"/>
            <a:extLst>
              <a:ext uri="{FF2B5EF4-FFF2-40B4-BE49-F238E27FC236}">
                <a16:creationId xmlns:a16="http://schemas.microsoft.com/office/drawing/2014/main" id="{F5BDF141-5C80-4C07-8388-4C2D8902B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6803" y="6757466"/>
            <a:ext cx="3196472" cy="1331322"/>
          </a:xfrm>
          <a:prstGeom prst="rect">
            <a:avLst/>
          </a:prstGeom>
        </p:spPr>
      </p:pic>
      <p:pic>
        <p:nvPicPr>
          <p:cNvPr id="7" name="Grafik 6">
            <a:hlinkClick r:id="rId9"/>
            <a:extLst>
              <a:ext uri="{FF2B5EF4-FFF2-40B4-BE49-F238E27FC236}">
                <a16:creationId xmlns:a16="http://schemas.microsoft.com/office/drawing/2014/main" id="{9A1EAC92-8F4B-4762-B277-E7A06C1366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8527" y="8279646"/>
            <a:ext cx="2997602" cy="1018569"/>
          </a:xfrm>
          <a:prstGeom prst="rect">
            <a:avLst/>
          </a:prstGeom>
        </p:spPr>
      </p:pic>
      <p:pic>
        <p:nvPicPr>
          <p:cNvPr id="8" name="Grafik 7">
            <a:hlinkClick r:id="rId9"/>
            <a:extLst>
              <a:ext uri="{FF2B5EF4-FFF2-40B4-BE49-F238E27FC236}">
                <a16:creationId xmlns:a16="http://schemas.microsoft.com/office/drawing/2014/main" id="{11508BAF-108C-4E55-A63F-BB98FB6085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4102" y="9456659"/>
            <a:ext cx="2889092" cy="26007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6F08EB5-9A3B-40F9-96D1-4FBE6D0519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44410" y="614376"/>
            <a:ext cx="1234708" cy="780903"/>
          </a:xfrm>
          <a:prstGeom prst="rect">
            <a:avLst/>
          </a:prstGeom>
        </p:spPr>
      </p:pic>
      <p:pic>
        <p:nvPicPr>
          <p:cNvPr id="11" name="Grafik 10">
            <a:hlinkClick r:id="rId14"/>
            <a:extLst>
              <a:ext uri="{FF2B5EF4-FFF2-40B4-BE49-F238E27FC236}">
                <a16:creationId xmlns:a16="http://schemas.microsoft.com/office/drawing/2014/main" id="{C39B8CCB-0CC5-4501-8A27-85B579256F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84382" y="10887501"/>
            <a:ext cx="1636028" cy="8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3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</Words>
  <Application>Microsoft Office PowerPoint</Application>
  <PresentationFormat>Benutzerdefiniert</PresentationFormat>
  <Paragraphs>131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Wingdings</vt:lpstr>
      <vt:lpstr>Office Theme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Over the Fence - Project Canvas</dc:subject>
  <dc:creator>Over the Fence - Karen Schmidt-Frank Habermann</dc:creator>
  <cp:keywords/>
  <dc:description>Version 4.0, Creative Commons Lizenz BY-SA 4.0</dc:description>
  <cp:lastModifiedBy>Hoffmann, Martina</cp:lastModifiedBy>
  <cp:revision>23</cp:revision>
  <cp:lastPrinted>2022-02-16T11:26:55Z</cp:lastPrinted>
  <dcterms:created xsi:type="dcterms:W3CDTF">2020-01-28T16:50:49Z</dcterms:created>
  <dcterms:modified xsi:type="dcterms:W3CDTF">2022-10-29T06:10:22Z</dcterms:modified>
  <cp:category/>
</cp:coreProperties>
</file>